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4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4"/>
    <p:restoredTop sz="93750"/>
  </p:normalViewPr>
  <p:slideViewPr>
    <p:cSldViewPr snapToGrid="0" snapToObjects="1">
      <p:cViewPr varScale="1">
        <p:scale>
          <a:sx n="81" d="100"/>
          <a:sy n="81" d="100"/>
        </p:scale>
        <p:origin x="1026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page(s).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493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794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088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1980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724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212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485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5168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0377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7698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1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512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941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04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967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129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736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85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38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568E096-C1D3-40C5-8575-C38E7C6622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A72F65D-0611-47F2-8FA7-9D527A1A65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490180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1155700" y="2161309"/>
            <a:ext cx="13931900" cy="24614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операторы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47114-FE7C-4CB7-849B-03C7B06D694F}"/>
              </a:ext>
            </a:extLst>
          </p:cNvPr>
          <p:cNvSpPr txBox="1"/>
          <p:nvPr/>
        </p:nvSpPr>
        <p:spPr>
          <a:xfrm>
            <a:off x="8443357" y="7110021"/>
            <a:ext cx="565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00B0F0"/>
                </a:solidFill>
              </a:rPr>
              <a:t>Владислав Карюкин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15" name="Shape 361"/>
          <p:cNvSpPr txBox="1"/>
          <p:nvPr/>
        </p:nvSpPr>
        <p:spPr>
          <a:xfrm>
            <a:off x="2147475" y="524656"/>
            <a:ext cx="12044775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7F00"/>
              </a:buClr>
            </a:pPr>
            <a:r>
              <a:rPr lang="ru-RU" sz="3600" dirty="0">
                <a:solidFill>
                  <a:schemeClr val="accent2"/>
                </a:solidFill>
              </a:rPr>
              <a:t>Подумайте о начальных / конечных блоках</a:t>
            </a:r>
            <a:endParaRPr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print('More than one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print('Less than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print('More than one’)</a:t>
            </a: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print('Less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729242" y="745588"/>
            <a:ext cx="8184569" cy="18847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idx="1"/>
          </p:nvPr>
        </p:nvSpPr>
        <p:spPr>
          <a:xfrm>
            <a:off x="854060" y="2964080"/>
            <a:ext cx="5894438" cy="566416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Иногда мы хотим сделать что-то одно, если логическое выражение истинно, и что-то другое, если выражение ложно.</a:t>
            </a:r>
          </a:p>
          <a:p>
            <a:r>
              <a:rPr lang="ru-RU" sz="3200" dirty="0"/>
              <a:t>Это похоже на развилку дорог - мы должны выбрать тот или иной путь, но не оба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 с 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Визуализация блоков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482" y="1197390"/>
            <a:ext cx="12539631" cy="2258329"/>
          </a:xfrm>
        </p:spPr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Больше условных структур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773573" y="745588"/>
            <a:ext cx="6550565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759934" y="815899"/>
            <a:ext cx="611941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523354" y="745587"/>
            <a:ext cx="6796646" cy="1940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5 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Medium')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49998" y="349340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0598" y="5063159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257858" y="745588"/>
            <a:ext cx="665720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print('LARGE'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272779" y="844294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557397" y="745587"/>
            <a:ext cx="7090311" cy="21994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No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print('Medium')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print('Medium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print('Big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print('Large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print('Huge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print('Ginormous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print('Below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print('Two or more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else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722875"/>
            <a:ext cx="6554852" cy="15902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rgbClr val="92D050"/>
                </a:solidFill>
              </a:rPr>
              <a:t>Что никогда не будет печататься независимо от значения x?</a:t>
            </a:r>
            <a:endParaRPr lang="en-US" sz="3600" u="none" strike="noStrike" cap="none" dirty="0">
              <a:solidFill>
                <a:srgbClr val="92D05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окружаете опасный участок кода командой </a:t>
            </a:r>
            <a:r>
              <a:rPr lang="ru-RU" sz="3600" dirty="0" err="1"/>
              <a:t>try</a:t>
            </a:r>
            <a:r>
              <a:rPr lang="ru-RU" sz="3600" dirty="0"/>
              <a:t> </a:t>
            </a:r>
            <a:r>
              <a:rPr lang="ru-RU" sz="3600" dirty="0" err="1"/>
              <a:t>and</a:t>
            </a:r>
            <a:r>
              <a:rPr lang="ru-RU" sz="3600" dirty="0"/>
              <a:t> </a:t>
            </a:r>
            <a:r>
              <a:rPr lang="ru-RU" sz="3600" dirty="0" err="1"/>
              <a:t>except</a:t>
            </a:r>
            <a:endParaRPr lang="ru-RU" sz="3600" dirty="0"/>
          </a:p>
          <a:p>
            <a:r>
              <a:rPr lang="ru-RU" sz="3600" dirty="0"/>
              <a:t>Если код в попытке работает - исключение пропускается</a:t>
            </a:r>
          </a:p>
          <a:p>
            <a:r>
              <a:rPr lang="ru-RU" sz="3600" dirty="0"/>
              <a:t>Если код в попытке не удается - он переходит в раздел </a:t>
            </a:r>
            <a:r>
              <a:rPr lang="ru-RU" sz="3600" dirty="0" err="1"/>
              <a:t>except</a:t>
            </a:r>
            <a:endParaRPr lang="ru-R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127215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3120844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program stops here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468884" y="5966081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0521538" y="1109714"/>
            <a:ext cx="2927761" cy="13464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0984675" y="1386171"/>
            <a:ext cx="24773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7866124" y="1104291"/>
            <a:ext cx="6390121" cy="16439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0000"/>
              </a:buClr>
              <a:buSzPct val="25000"/>
            </a:pPr>
            <a:r>
              <a:rPr lang="ru-RU" sz="2400" dirty="0"/>
              <a:t>Когда первое преобразование не удается - оно просто попадает в предложение </a:t>
            </a:r>
            <a:r>
              <a:rPr lang="ru-RU" sz="2400" dirty="0" err="1"/>
              <a:t>except</a:t>
            </a:r>
            <a:r>
              <a:rPr lang="ru-RU" sz="2400" dirty="0"/>
              <a:t>: и программа продолжается</a:t>
            </a:r>
            <a:endParaRPr lang="en-US" sz="24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187813" y="6835559"/>
            <a:ext cx="6010576" cy="16007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2400" dirty="0"/>
              <a:t>Когда второе преобразование завершается успешно - оно просто пропускает предложение </a:t>
            </a:r>
            <a:r>
              <a:rPr lang="ru-RU" sz="2400" dirty="0" err="1"/>
              <a:t>except</a:t>
            </a:r>
            <a:r>
              <a:rPr lang="ru-RU" sz="2400" dirty="0"/>
              <a:t>: и программа продолжается.</a:t>
            </a:r>
            <a:endParaRPr lang="en-US" sz="2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print('Done',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Safety net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Образец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print('Nice 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print('Not 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699" y="2437746"/>
            <a:ext cx="6444313" cy="5459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Логические выражения </a:t>
            </a:r>
            <a:r>
              <a:rPr lang="ru-RU" sz="2800" dirty="0"/>
              <a:t>задают вопрос и дают результат Да или Нет, который мы используем для управления потоком программы.</a:t>
            </a:r>
          </a:p>
          <a:p>
            <a:r>
              <a:rPr lang="ru-RU" sz="2800" dirty="0">
                <a:solidFill>
                  <a:srgbClr val="FFFF00"/>
                </a:solidFill>
              </a:rPr>
              <a:t>Логические выражения</a:t>
            </a:r>
            <a:r>
              <a:rPr lang="ru-RU" sz="2800" dirty="0"/>
              <a:t>, использующие операторы сравнения, оцениваются как Истина / Ложь или Да / Нет</a:t>
            </a:r>
          </a:p>
          <a:p>
            <a:r>
              <a:rPr lang="ru-RU" sz="2800" dirty="0"/>
              <a:t>Операторы сравнения смотрят на переменные, но не изменяют их.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7980218" y="7044207"/>
            <a:ext cx="7565741" cy="8846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используется для присваивания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3847641576"/>
              </p:ext>
            </p:extLst>
          </p:nvPr>
        </p:nvGraphicFramePr>
        <p:xfrm>
          <a:off x="8820649" y="2483685"/>
          <a:ext cx="5762250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17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6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Оператор</a:t>
                      </a:r>
                      <a:endParaRPr lang="en-US" sz="3300" b="0" i="0" u="none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Значение</a:t>
                      </a:r>
                      <a:endParaRPr lang="en-US" sz="3300" b="0" i="0" u="none" dirty="0">
                        <a:solidFill>
                          <a:srgbClr val="FFFF00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Меньше, чем</a:t>
                      </a:r>
                    </a:p>
                  </a:txBody>
                  <a:tcPr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Меньше или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 или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Не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>
            <a:spLocks noGrp="1"/>
          </p:cNvSpPr>
          <p:nvPr>
            <p:ph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&lt;   !=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8661359" y="2945058"/>
            <a:ext cx="7000875" cy="47831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 с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компенсации ошибок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368331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599"/>
            <a:ext cx="10706100" cy="52632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4000" dirty="0"/>
              <a:t>Перепишите расчет заработной платы, чтобы дать сотруднику 1,5-кратную почасовую ставку за часы, отработанные более 40 часов.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7249006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4086294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6337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4000" dirty="0"/>
              <a:t>Перепишите свою программу оплаты, используя </a:t>
            </a:r>
            <a:r>
              <a:rPr lang="ru-RU" sz="4000" dirty="0" err="1"/>
              <a:t>try</a:t>
            </a:r>
            <a:r>
              <a:rPr lang="ru-RU" sz="4000" dirty="0"/>
              <a:t> и </a:t>
            </a:r>
            <a:r>
              <a:rPr lang="ru-RU" sz="4000" dirty="0" err="1"/>
              <a:t>except</a:t>
            </a:r>
            <a:r>
              <a:rPr lang="ru-RU" sz="4000" dirty="0"/>
              <a:t>, чтобы ваша программа корректно обрабатывала нечисловой ввод.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nine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forty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print('Equals 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print('Greater than 4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print('Greater than or Equals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print('Less than 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print('Less than or Equals 5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print('Not equal 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Равен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Больше, чем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 или равен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Меньше, чем </a:t>
            </a: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 или равен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равен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1631969" y="564876"/>
            <a:ext cx="9912488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5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Still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print('Third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print('Afterwards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rint('Before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rint('Afterwards 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Still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Third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print('Still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print('Third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print('Is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Увеличить отступ </a:t>
            </a:r>
            <a:r>
              <a:rPr lang="ru-RU" sz="3200" dirty="0"/>
              <a:t>после оператора </a:t>
            </a:r>
            <a:r>
              <a:rPr lang="ru-RU" sz="3200" dirty="0" err="1"/>
              <a:t>if</a:t>
            </a:r>
            <a:r>
              <a:rPr lang="ru-RU" sz="3200" dirty="0"/>
              <a:t> или </a:t>
            </a:r>
            <a:r>
              <a:rPr lang="ru-RU" sz="3200" dirty="0" err="1"/>
              <a:t>for</a:t>
            </a:r>
            <a:r>
              <a:rPr lang="ru-RU" sz="3200" dirty="0"/>
              <a:t> (после:)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Сохраняйте отступ</a:t>
            </a:r>
            <a:r>
              <a:rPr lang="ru-RU" sz="3200" dirty="0"/>
              <a:t>, чтобы указать область действия блока (на какие строки влияет </a:t>
            </a:r>
            <a:r>
              <a:rPr lang="ru-RU" sz="3200" dirty="0" err="1"/>
              <a:t>if</a:t>
            </a:r>
            <a:r>
              <a:rPr lang="ru-RU" sz="3200" dirty="0"/>
              <a:t> / </a:t>
            </a:r>
            <a:r>
              <a:rPr lang="ru-RU" sz="3200" dirty="0" err="1"/>
              <a:t>for</a:t>
            </a:r>
            <a:r>
              <a:rPr lang="ru-RU" sz="3200" dirty="0"/>
              <a:t>)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Уменьшите отступ </a:t>
            </a:r>
            <a:r>
              <a:rPr lang="ru-RU" sz="3200" dirty="0"/>
              <a:t>до уровня оператора </a:t>
            </a:r>
            <a:r>
              <a:rPr lang="ru-RU" sz="3200" dirty="0" err="1"/>
              <a:t>if</a:t>
            </a:r>
            <a:r>
              <a:rPr lang="ru-RU" sz="3200" dirty="0"/>
              <a:t> или оператора </a:t>
            </a:r>
            <a:r>
              <a:rPr lang="ru-RU" sz="3200" dirty="0" err="1"/>
              <a:t>for</a:t>
            </a:r>
            <a:r>
              <a:rPr lang="ru-RU" sz="3200" dirty="0"/>
              <a:t>, чтобы указать конец блока</a:t>
            </a:r>
          </a:p>
          <a:p>
            <a:r>
              <a:rPr lang="ru-RU" sz="3200" dirty="0"/>
              <a:t>Пустые строки игнорируются - они не влияют на отступ</a:t>
            </a:r>
          </a:p>
          <a:p>
            <a:r>
              <a:rPr lang="ru-RU" sz="3200" dirty="0"/>
              <a:t>Комментарии к строке сами по себе игнорируются с учетом отступа.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861482" y="864881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Предупреждение</a:t>
            </a:r>
            <a:r>
              <a:rPr lang="en-US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5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5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Отключите вкладки</a:t>
            </a:r>
            <a:r>
              <a:rPr lang="ru-RU" sz="5400" u="none" strike="noStrike" cap="none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r>
              <a:rPr lang="en-US" sz="5400" u="none" strike="noStrike" cap="none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8A84C1-E670-4032-A488-35876D095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8288" y="3588415"/>
            <a:ext cx="1461900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Atom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автоматически использует пробелы для файлов с расширением ".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Большинство текстовых редакторов могут превращать табуляции в пробелы - обязательно включите эту функцию. 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NotePad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++: Настройки -&gt; Настройки -&gt; Языковое меню / Настройки вкладок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TextWrangler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TextWrangler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-&gt; Настройки -&gt; Настройки редактора по умолчанию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очень заботится о том, насколько далеко отступает строка.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Если вы смешиваете табуляции и пробелы, вы можете получить «ошибки отступа», даже если все выглядит нормально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4436" y="3624290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1986930" y="6513643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9846980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Вам поможет</a:t>
            </a:r>
            <a:endParaRPr lang="en-US" sz="3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2149434" y="957300"/>
            <a:ext cx="10949049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3600" dirty="0">
                <a:solidFill>
                  <a:schemeClr val="accent2"/>
                </a:solidFill>
              </a:rPr>
              <a:t>увеличивать / поддерживать </a:t>
            </a:r>
            <a:r>
              <a:rPr lang="ru-RU" sz="3600" dirty="0"/>
              <a:t>после </a:t>
            </a:r>
            <a:r>
              <a:rPr lang="ru-RU" sz="3600" dirty="0" err="1"/>
              <a:t>if</a:t>
            </a:r>
            <a:r>
              <a:rPr lang="ru-RU" sz="3600" dirty="0"/>
              <a:t> или </a:t>
            </a:r>
            <a:r>
              <a:rPr lang="ru-RU" sz="3600" dirty="0" err="1"/>
              <a:t>for</a:t>
            </a: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ctr">
              <a:buClr>
                <a:srgbClr val="FF00FF"/>
              </a:buClr>
              <a:buSzPct val="25000"/>
            </a:pPr>
            <a:r>
              <a:rPr lang="ru-RU" sz="3600" dirty="0">
                <a:solidFill>
                  <a:schemeClr val="accent2"/>
                </a:solidFill>
              </a:rPr>
              <a:t>уменьшение</a:t>
            </a:r>
            <a:r>
              <a:rPr lang="ru-RU" sz="3600" dirty="0"/>
              <a:t>, чтобы указать конец блока</a:t>
            </a: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389</TotalTime>
  <Words>1956</Words>
  <Application>Microsoft Office PowerPoint</Application>
  <PresentationFormat>Произвольный</PresentationFormat>
  <Paragraphs>447</Paragraphs>
  <Slides>32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Merriweather Sans</vt:lpstr>
      <vt:lpstr>Wingdings 3</vt:lpstr>
      <vt:lpstr>Ион</vt:lpstr>
      <vt:lpstr>Лекция 4 Условные операторы</vt:lpstr>
      <vt:lpstr>Условные шаги</vt:lpstr>
      <vt:lpstr>Операторы сравнения</vt:lpstr>
      <vt:lpstr>Операторы сравнения</vt:lpstr>
      <vt:lpstr>Односторонние решения</vt:lpstr>
      <vt:lpstr>Отступы</vt:lpstr>
      <vt:lpstr>Предупреждение: Отключите вкладки!!!</vt:lpstr>
      <vt:lpstr>Презентация PowerPoint</vt:lpstr>
      <vt:lpstr>Презентация PowerPoint</vt:lpstr>
      <vt:lpstr>Презентация PowerPoint</vt:lpstr>
      <vt:lpstr>Презентация PowerPoint</vt:lpstr>
      <vt:lpstr>Двусторонние решения</vt:lpstr>
      <vt:lpstr>Двусторонние решения с else:</vt:lpstr>
      <vt:lpstr>Визуализация блоков</vt:lpstr>
      <vt:lpstr>Больше условных структур…</vt:lpstr>
      <vt:lpstr>Множественные решения</vt:lpstr>
      <vt:lpstr>Множественные</vt:lpstr>
      <vt:lpstr>Множественные решения</vt:lpstr>
      <vt:lpstr>Множественные решения</vt:lpstr>
      <vt:lpstr>Множественные решения</vt:lpstr>
      <vt:lpstr>Множественные решения</vt:lpstr>
      <vt:lpstr>Структура try / except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try / except</vt:lpstr>
      <vt:lpstr>Образец try / except</vt:lpstr>
      <vt:lpstr>Резюме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Владислав Карюкин</cp:lastModifiedBy>
  <cp:revision>91</cp:revision>
  <dcterms:modified xsi:type="dcterms:W3CDTF">2021-09-01T09:37:39Z</dcterms:modified>
</cp:coreProperties>
</file>